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0267275" cy="213963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4" d="100"/>
          <a:sy n="24" d="100"/>
        </p:scale>
        <p:origin x="1526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0266640" cy="2485292"/>
          </a:xfrm>
          <a:prstGeom prst="rect">
            <a:avLst/>
          </a:prstGeom>
          <a:solidFill>
            <a:srgbClr val="0033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20025360"/>
            <a:ext cx="30266640" cy="1371600"/>
          </a:xfrm>
          <a:prstGeom prst="rect">
            <a:avLst/>
          </a:prstGeom>
          <a:solidFill>
            <a:srgbClr val="0033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854098" y="653120"/>
            <a:ext cx="16558443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rPr dirty="0"/>
              <a:t>New Zealand IT Project Management Research Symposium 2025</a:t>
            </a:r>
            <a:endParaRPr lang="en-NZ" dirty="0"/>
          </a:p>
          <a:p>
            <a:pPr algn="ctr">
              <a:defRPr sz="4800" b="1">
                <a:solidFill>
                  <a:srgbClr val="FFFFFF"/>
                </a:solidFill>
              </a:defRPr>
            </a:pPr>
            <a:r>
              <a:rPr lang="en-NZ" sz="3200" dirty="0"/>
              <a:t>Auckland University of Technology | 27 November 2025</a:t>
            </a:r>
          </a:p>
        </p:txBody>
      </p:sp>
      <p:pic>
        <p:nvPicPr>
          <p:cNvPr id="6" name="Picture 5" descr="AUT-logo-blo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61" y="220001"/>
            <a:ext cx="2883877" cy="2045290"/>
          </a:xfrm>
          <a:prstGeom prst="rect">
            <a:avLst/>
          </a:prstGeom>
        </p:spPr>
      </p:pic>
      <p:pic>
        <p:nvPicPr>
          <p:cNvPr id="7" name="Picture 6" descr="CISRC-Vertical-Primary-Positive@4x-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1081" y="290732"/>
            <a:ext cx="2609333" cy="19038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3320" y="20253960"/>
            <a:ext cx="228600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200">
                <a:solidFill>
                  <a:srgbClr val="FFFFFF"/>
                </a:solidFill>
              </a:defRPr>
            </a:pPr>
            <a:r>
              <a:rPr dirty="0"/>
              <a:t>AUT Computer and Information Sciences Research Centre | https://pmconference.aut.ac.nz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0A6AF4-F20B-0CDB-7C72-19E9D8244270}"/>
              </a:ext>
            </a:extLst>
          </p:cNvPr>
          <p:cNvSpPr txBox="1"/>
          <p:nvPr/>
        </p:nvSpPr>
        <p:spPr>
          <a:xfrm>
            <a:off x="386861" y="3139440"/>
            <a:ext cx="7254240" cy="163429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3200" b="1" dirty="0"/>
              <a:t>Abstract </a:t>
            </a:r>
            <a:br>
              <a:rPr lang="en-NZ" sz="3200" b="1" dirty="0"/>
            </a:br>
            <a:r>
              <a:rPr lang="en-NZ" sz="3200" b="1" dirty="0"/>
              <a:t>(Heading 3, 40 pt, Bold)</a:t>
            </a:r>
          </a:p>
          <a:p>
            <a:r>
              <a:rPr lang="en-NZ" sz="3200" dirty="0"/>
              <a:t>(Maximum 250 words, Normal Style, 12 pt, justified, single paragraph)</a:t>
            </a:r>
            <a:br>
              <a:rPr lang="en-NZ" sz="3200" dirty="0"/>
            </a:br>
            <a:r>
              <a:rPr lang="en-NZ" sz="3200" dirty="0"/>
              <a:t>Provide the context, motivation, and research or practice relevance. Identify the research problem or research gap being addressed and summarise your methodological approach.</a:t>
            </a:r>
          </a:p>
          <a:p>
            <a:endParaRPr lang="en-NZ" sz="3200" dirty="0"/>
          </a:p>
          <a:p>
            <a:r>
              <a:rPr lang="en-NZ" sz="3200" b="1" dirty="0"/>
              <a:t>Introduction or Background </a:t>
            </a:r>
            <a:br>
              <a:rPr lang="en-NZ" sz="3200" dirty="0"/>
            </a:br>
            <a:r>
              <a:rPr lang="en-NZ" sz="3200" b="1" dirty="0"/>
              <a:t>(Heading 1, 32 pt, Bold)</a:t>
            </a:r>
          </a:p>
          <a:p>
            <a:r>
              <a:rPr lang="en-NZ" sz="3200" dirty="0"/>
              <a:t>(Normal Style, 12 pt, justified) </a:t>
            </a:r>
          </a:p>
          <a:p>
            <a:r>
              <a:rPr lang="en-NZ" sz="3200" dirty="0"/>
              <a:t>Provide the context, motivation, and research or practice relevance. Identify the research problem or research gap being addressed and summarise your methodological approach.</a:t>
            </a:r>
          </a:p>
          <a:p>
            <a:endParaRPr lang="en-NZ" sz="3200" dirty="0"/>
          </a:p>
          <a:p>
            <a:r>
              <a:rPr lang="en-NZ" sz="3200" b="1" dirty="0"/>
              <a:t>Literature Review </a:t>
            </a:r>
            <a:br>
              <a:rPr lang="en-NZ" sz="3200" b="1" dirty="0"/>
            </a:br>
            <a:r>
              <a:rPr lang="en-NZ" sz="3200" b="1" dirty="0"/>
              <a:t>(Heading 1, 32 pt, Bold)</a:t>
            </a:r>
          </a:p>
          <a:p>
            <a:r>
              <a:rPr lang="en-NZ" sz="3200" dirty="0"/>
              <a:t>(First paragraph, Normal Style, 12 pt, justified) </a:t>
            </a:r>
          </a:p>
          <a:p>
            <a:r>
              <a:rPr lang="en-NZ" sz="3200" dirty="0"/>
              <a:t>(Second paragraph, Body Text Style with First line indented, 12 pt, justified) </a:t>
            </a:r>
          </a:p>
          <a:p>
            <a:r>
              <a:rPr lang="en-NZ" sz="3200" dirty="0"/>
              <a:t>Summarise the key theories, frameworks, or previous studies relevant to your topic. Identify what is known and where your contribution fits.</a:t>
            </a:r>
          </a:p>
          <a:p>
            <a:endParaRPr lang="en-NZ" sz="3200" dirty="0"/>
          </a:p>
          <a:p>
            <a:endParaRPr lang="en-NZ" sz="3200" dirty="0"/>
          </a:p>
          <a:p>
            <a:endParaRPr lang="en-NZ" sz="3200" dirty="0"/>
          </a:p>
          <a:p>
            <a:endParaRPr lang="en-NZ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17BF3B-F3ED-12FE-B307-A0E85AEE6729}"/>
              </a:ext>
            </a:extLst>
          </p:cNvPr>
          <p:cNvSpPr txBox="1"/>
          <p:nvPr/>
        </p:nvSpPr>
        <p:spPr>
          <a:xfrm>
            <a:off x="22626174" y="3139440"/>
            <a:ext cx="7254240" cy="163429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3200" b="1" dirty="0"/>
              <a:t>Conclusions </a:t>
            </a:r>
            <a:br>
              <a:rPr lang="en-NZ" sz="3200" b="1" dirty="0"/>
            </a:br>
            <a:r>
              <a:rPr lang="en-NZ" sz="3200" b="1" dirty="0"/>
              <a:t>(Heading 1, 32 pt, Bold)</a:t>
            </a:r>
          </a:p>
          <a:p>
            <a:r>
              <a:rPr lang="en-NZ" sz="3200" dirty="0"/>
              <a:t>Summarise what was learned and what future work could build on it. Link back to the symposium themes.</a:t>
            </a:r>
          </a:p>
          <a:p>
            <a:endParaRPr lang="en-NZ" sz="3200" dirty="0"/>
          </a:p>
          <a:p>
            <a:endParaRPr lang="en-NZ" sz="3200" dirty="0"/>
          </a:p>
          <a:p>
            <a:endParaRPr lang="en-NZ" sz="3200" dirty="0"/>
          </a:p>
          <a:p>
            <a:endParaRPr lang="en-NZ" sz="3200" dirty="0"/>
          </a:p>
          <a:p>
            <a:endParaRPr lang="en-NZ" sz="3200" dirty="0"/>
          </a:p>
          <a:p>
            <a:endParaRPr lang="en-NZ" sz="3200" dirty="0"/>
          </a:p>
          <a:p>
            <a:endParaRPr lang="en-NZ" sz="3200" dirty="0"/>
          </a:p>
          <a:p>
            <a:endParaRPr lang="en-NZ" sz="3200" dirty="0"/>
          </a:p>
          <a:p>
            <a:endParaRPr lang="en-NZ" sz="3200" dirty="0"/>
          </a:p>
          <a:p>
            <a:endParaRPr lang="en-NZ" sz="3200" dirty="0"/>
          </a:p>
          <a:p>
            <a:endParaRPr lang="en-NZ" sz="3200" dirty="0"/>
          </a:p>
          <a:p>
            <a:endParaRPr lang="en-NZ" sz="3200" dirty="0"/>
          </a:p>
          <a:p>
            <a:endParaRPr lang="en-NZ" sz="3200" dirty="0"/>
          </a:p>
          <a:p>
            <a:endParaRPr lang="en-NZ" sz="3200" dirty="0"/>
          </a:p>
          <a:p>
            <a:endParaRPr lang="en-NZ" sz="3200" dirty="0"/>
          </a:p>
          <a:p>
            <a:endParaRPr lang="en-NZ" sz="3200" dirty="0"/>
          </a:p>
          <a:p>
            <a:endParaRPr lang="en-NZ" sz="3200" dirty="0"/>
          </a:p>
          <a:p>
            <a:endParaRPr lang="en-NZ" sz="3200" dirty="0"/>
          </a:p>
          <a:p>
            <a:endParaRPr lang="en-NZ" sz="3200" dirty="0"/>
          </a:p>
          <a:p>
            <a:endParaRPr lang="en-NZ" sz="3200" dirty="0"/>
          </a:p>
          <a:p>
            <a:r>
              <a:rPr lang="en-NZ" sz="2400" b="1" dirty="0"/>
              <a:t>Acknowledgements (optional)</a:t>
            </a:r>
          </a:p>
          <a:p>
            <a:r>
              <a:rPr lang="en-NZ" sz="2400" dirty="0"/>
              <a:t>Recognise any funding sources, collaborators, or supporting organisations.</a:t>
            </a:r>
          </a:p>
          <a:p>
            <a:endParaRPr lang="en-NZ" sz="2400" dirty="0"/>
          </a:p>
          <a:p>
            <a:r>
              <a:rPr lang="en-NZ" sz="2400" b="1" dirty="0"/>
              <a:t>References</a:t>
            </a:r>
          </a:p>
          <a:p>
            <a:r>
              <a:rPr lang="en-NZ" sz="2400" b="1" dirty="0"/>
              <a:t>(Heading 3, 24 pt, Bold)</a:t>
            </a:r>
          </a:p>
          <a:p>
            <a:r>
              <a:rPr lang="en-NZ" sz="2400" dirty="0"/>
              <a:t>Follow APA 7th edition (author-date) style for citations and reference list.</a:t>
            </a:r>
          </a:p>
          <a:p>
            <a:endParaRPr lang="en-NZ" sz="3200" dirty="0"/>
          </a:p>
          <a:p>
            <a:endParaRPr lang="en-NZ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93EAFE-B112-B6CE-F137-344D8402E63F}"/>
              </a:ext>
            </a:extLst>
          </p:cNvPr>
          <p:cNvSpPr txBox="1"/>
          <p:nvPr/>
        </p:nvSpPr>
        <p:spPr>
          <a:xfrm>
            <a:off x="8046720" y="3139440"/>
            <a:ext cx="14173200" cy="1634293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NZ" sz="3200" b="1" dirty="0"/>
              <a:t>Methodology </a:t>
            </a:r>
            <a:br>
              <a:rPr lang="en-NZ" sz="3200" b="1" dirty="0"/>
            </a:br>
            <a:r>
              <a:rPr lang="en-NZ" sz="3200" b="1" dirty="0"/>
              <a:t>(Heading 1, 32 pt, Bold)</a:t>
            </a:r>
          </a:p>
          <a:p>
            <a:r>
              <a:rPr lang="en-NZ" sz="3200" dirty="0"/>
              <a:t>Describe your research method, design, data collection, analysis methods, or case study structure.</a:t>
            </a:r>
          </a:p>
          <a:p>
            <a:endParaRPr lang="en-NZ" sz="3200" dirty="0"/>
          </a:p>
          <a:p>
            <a:endParaRPr lang="en-NZ" sz="3200" dirty="0"/>
          </a:p>
          <a:p>
            <a:r>
              <a:rPr lang="en-NZ" sz="3200" b="1" dirty="0"/>
              <a:t>Findings </a:t>
            </a:r>
            <a:br>
              <a:rPr lang="en-NZ" sz="3200" b="1" dirty="0"/>
            </a:br>
            <a:r>
              <a:rPr lang="en-NZ" sz="3200" b="1" dirty="0"/>
              <a:t>(Heading 1, 32 pt, Bold)</a:t>
            </a:r>
          </a:p>
          <a:p>
            <a:r>
              <a:rPr lang="en-NZ" sz="3200" dirty="0"/>
              <a:t>Present the main outcomes of your study, supported by data, tables, or figures. Ensure tables and figures are clearly labelled and referenced in the text (e.g., “see Figure 1”).</a:t>
            </a:r>
          </a:p>
          <a:p>
            <a:endParaRPr lang="en-NZ" sz="3200" dirty="0"/>
          </a:p>
          <a:p>
            <a:endParaRPr lang="en-NZ" sz="3200" dirty="0"/>
          </a:p>
          <a:p>
            <a:r>
              <a:rPr lang="en-NZ" sz="3200" dirty="0"/>
              <a:t>Include Illustrations and tables to visually summarise your findings results</a:t>
            </a:r>
          </a:p>
          <a:p>
            <a:endParaRPr lang="en-NZ" sz="3200" dirty="0"/>
          </a:p>
          <a:p>
            <a:endParaRPr lang="en-NZ" sz="3200" dirty="0"/>
          </a:p>
          <a:p>
            <a:endParaRPr lang="en-NZ" sz="3200" dirty="0"/>
          </a:p>
          <a:p>
            <a:r>
              <a:rPr lang="en-NZ" sz="3200" b="1" dirty="0"/>
              <a:t>Discussion </a:t>
            </a:r>
            <a:br>
              <a:rPr lang="en-NZ" sz="3200" b="1" dirty="0"/>
            </a:br>
            <a:r>
              <a:rPr lang="en-NZ" sz="3200" b="1" dirty="0"/>
              <a:t>(Heading 1, 32 pt, Bold)</a:t>
            </a:r>
          </a:p>
          <a:p>
            <a:r>
              <a:rPr lang="en-NZ" sz="3200" dirty="0"/>
              <a:t>Include your interpretation of the findings. Explain their implications for project management practice, policy, or further research. Discuss any limitations.</a:t>
            </a:r>
          </a:p>
          <a:p>
            <a:endParaRPr lang="en-NZ" sz="3200" dirty="0"/>
          </a:p>
          <a:p>
            <a:endParaRPr lang="en-NZ" sz="3200" dirty="0"/>
          </a:p>
          <a:p>
            <a:r>
              <a:rPr lang="en-NZ" sz="3200" b="1" dirty="0"/>
              <a:t>Implications</a:t>
            </a:r>
            <a:br>
              <a:rPr lang="en-NZ" sz="3200" b="1" dirty="0"/>
            </a:br>
            <a:endParaRPr lang="en-NZ" sz="3200" b="1" dirty="0"/>
          </a:p>
          <a:p>
            <a:endParaRPr lang="en-NZ" sz="3200" dirty="0"/>
          </a:p>
          <a:p>
            <a:r>
              <a:rPr lang="en-NZ" sz="3200" b="1" dirty="0"/>
              <a:t>Further Research</a:t>
            </a:r>
          </a:p>
          <a:p>
            <a:endParaRPr lang="en-NZ" sz="3200" b="1" dirty="0"/>
          </a:p>
          <a:p>
            <a:endParaRPr lang="en-NZ" sz="3200" dirty="0"/>
          </a:p>
          <a:p>
            <a:r>
              <a:rPr lang="en-NZ" sz="3200" b="1" dirty="0"/>
              <a:t>Limitations</a:t>
            </a:r>
          </a:p>
          <a:p>
            <a:endParaRPr lang="en-NZ" sz="3200" dirty="0"/>
          </a:p>
          <a:p>
            <a:endParaRPr lang="en-NZ" sz="3200" dirty="0"/>
          </a:p>
          <a:p>
            <a:endParaRPr lang="en-NZ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403</Words>
  <Application>Microsoft Office PowerPoint</Application>
  <PresentationFormat>Custom</PresentationFormat>
  <Paragraphs>67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Stephen Thorpe</cp:lastModifiedBy>
  <cp:revision>5</cp:revision>
  <dcterms:created xsi:type="dcterms:W3CDTF">2013-01-27T09:14:16Z</dcterms:created>
  <dcterms:modified xsi:type="dcterms:W3CDTF">2025-11-09T23:38:04Z</dcterms:modified>
  <cp:category/>
</cp:coreProperties>
</file>